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2"/>
  </p:notesMasterIdLst>
  <p:handoutMasterIdLst>
    <p:handoutMasterId r:id="rId13"/>
  </p:handoutMasterIdLst>
  <p:sldIdLst>
    <p:sldId id="256" r:id="rId5"/>
    <p:sldId id="258" r:id="rId6"/>
    <p:sldId id="259" r:id="rId7"/>
    <p:sldId id="266" r:id="rId8"/>
    <p:sldId id="263" r:id="rId9"/>
    <p:sldId id="264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48" autoAdjust="0"/>
  </p:normalViewPr>
  <p:slideViewPr>
    <p:cSldViewPr snapToGrid="0">
      <p:cViewPr varScale="1">
        <p:scale>
          <a:sx n="87" d="100"/>
          <a:sy n="87" d="100"/>
        </p:scale>
        <p:origin x="408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Document plans going forward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shells of systems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class libraries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8183C862-0E24-4EF9-B4CA-1C7F12F90D6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Iron out features goals and deliverables</a:t>
          </a:r>
        </a:p>
      </dgm:t>
    </dgm:pt>
    <dgm:pt modelId="{836765D2-9436-4AD8-BD77-35F77CFF6B81}" type="parTrans" cxnId="{32BCE088-B121-47BE-AE33-79943CA524E7}">
      <dgm:prSet/>
      <dgm:spPr/>
      <dgm:t>
        <a:bodyPr/>
        <a:lstStyle/>
        <a:p>
          <a:endParaRPr lang="en-US"/>
        </a:p>
      </dgm:t>
    </dgm:pt>
    <dgm:pt modelId="{A5553019-EC1B-4F0C-B247-C4C0B631E217}" type="sibTrans" cxnId="{32BCE088-B121-47BE-AE33-79943CA524E7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4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4"/>
      <dgm:spPr/>
    </dgm:pt>
    <dgm:pt modelId="{429CABD1-4116-474B-81BF-735E2CA9DD00}" type="pres">
      <dgm:prSet presAssocID="{7E5AA53B-3EEE-4DE4-BB81-9044890C2946}" presName="dstNode" presStyleLbl="node1" presStyleIdx="0" presStyleCnt="4"/>
      <dgm:spPr/>
    </dgm:pt>
    <dgm:pt modelId="{58319267-C71E-43C9-94E1-827D0616C7A7}" type="pres">
      <dgm:prSet presAssocID="{6750AC01-D39D-4F3A-9DC8-2A211EE986A2}" presName="text_1" presStyleLbl="node1" presStyleIdx="0" presStyleCnt="4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4"/>
      <dgm:spPr/>
    </dgm:pt>
    <dgm:pt modelId="{95DE6538-27BD-44AF-A1A8-CA8F6B10FDD2}" type="pres">
      <dgm:prSet presAssocID="{0BEF68B8-1228-47BB-83B5-7B9CD1E3F84E}" presName="text_2" presStyleLbl="node1" presStyleIdx="1" presStyleCnt="4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4"/>
      <dgm:spPr/>
    </dgm:pt>
    <dgm:pt modelId="{E131CE4A-9776-44F4-BC03-867682E21374}" type="pres">
      <dgm:prSet presAssocID="{5605D28D-2CE6-4513-8566-952984E21E14}" presName="text_3" presStyleLbl="node1" presStyleIdx="2" presStyleCnt="4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4"/>
      <dgm:spPr/>
    </dgm:pt>
    <dgm:pt modelId="{943E7EDE-12A8-4114-A3F4-70F608BC1DC1}" type="pres">
      <dgm:prSet presAssocID="{8183C862-0E24-4EF9-B4CA-1C7F12F90D64}" presName="text_4" presStyleLbl="node1" presStyleIdx="3" presStyleCnt="4">
        <dgm:presLayoutVars>
          <dgm:bulletEnabled val="1"/>
        </dgm:presLayoutVars>
      </dgm:prSet>
      <dgm:spPr/>
    </dgm:pt>
    <dgm:pt modelId="{EE1363C3-21C3-42FC-BDD0-E672F12E7A80}" type="pres">
      <dgm:prSet presAssocID="{8183C862-0E24-4EF9-B4CA-1C7F12F90D64}" presName="accent_4" presStyleCnt="0"/>
      <dgm:spPr/>
    </dgm:pt>
    <dgm:pt modelId="{9E9D4451-3971-4659-8664-AB16D5099E23}" type="pres">
      <dgm:prSet presAssocID="{8183C862-0E24-4EF9-B4CA-1C7F12F90D64}" presName="accentRepeatNode" presStyleLbl="solidFgAcc1" presStyleIdx="3" presStyleCnt="4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3B5601D-57CE-4A60-A282-44C449E1DA07}" type="presOf" srcId="{8183C862-0E24-4EF9-B4CA-1C7F12F90D64}" destId="{943E7EDE-12A8-4114-A3F4-70F608BC1DC1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32BCE088-B121-47BE-AE33-79943CA524E7}" srcId="{7E5AA53B-3EEE-4DE4-BB81-9044890C2946}" destId="{8183C862-0E24-4EF9-B4CA-1C7F12F90D64}" srcOrd="3" destOrd="0" parTransId="{836765D2-9436-4AD8-BD77-35F77CFF6B81}" sibTransId="{A5553019-EC1B-4F0C-B247-C4C0B631E217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CD7432EA-7B20-4667-A7E2-73921C0A7146}" type="presParOf" srcId="{90561C55-3C6E-4D53-85E1-2C50BCDDA392}" destId="{943E7EDE-12A8-4114-A3F4-70F608BC1DC1}" srcOrd="7" destOrd="0" presId="urn:microsoft.com/office/officeart/2008/layout/VerticalCurvedList"/>
    <dgm:cxn modelId="{0DA21C0B-4D16-4DC7-BD23-1D7117483AEA}" type="presParOf" srcId="{90561C55-3C6E-4D53-85E1-2C50BCDDA392}" destId="{EE1363C3-21C3-42FC-BDD0-E672F12E7A80}" srcOrd="8" destOrd="0" presId="urn:microsoft.com/office/officeart/2008/layout/VerticalCurvedList"/>
    <dgm:cxn modelId="{A030A50F-8B3F-44E1-949E-D8C15C849819}" type="presParOf" srcId="{EE1363C3-21C3-42FC-BDD0-E672F12E7A80}" destId="{9E9D4451-3971-4659-8664-AB16D5099E23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04618" y="273995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Document plans going forward</a:t>
          </a:r>
        </a:p>
      </dsp:txBody>
      <dsp:txXfrm>
        <a:off x="404618" y="273995"/>
        <a:ext cx="6402340" cy="548276"/>
      </dsp:txXfrm>
    </dsp:sp>
    <dsp:sp modelId="{07CB3071-D555-47DA-A36A-69EB91531FD8}">
      <dsp:nvSpPr>
        <dsp:cNvPr id="0" name=""/>
        <dsp:cNvSpPr/>
      </dsp:nvSpPr>
      <dsp:spPr>
        <a:xfrm>
          <a:off x="61946" y="20546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18958" y="1096552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Create shells of systems</a:t>
          </a:r>
        </a:p>
      </dsp:txBody>
      <dsp:txXfrm>
        <a:off x="718958" y="1096552"/>
        <a:ext cx="6088001" cy="548276"/>
      </dsp:txXfrm>
    </dsp:sp>
    <dsp:sp modelId="{3F8116AC-FAC3-4E95-9865-93CCFEB191B9}">
      <dsp:nvSpPr>
        <dsp:cNvPr id="0" name=""/>
        <dsp:cNvSpPr/>
      </dsp:nvSpPr>
      <dsp:spPr>
        <a:xfrm>
          <a:off x="376285" y="1028017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18958" y="1919109"/>
          <a:ext cx="6088001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Create class libraries</a:t>
          </a:r>
        </a:p>
      </dsp:txBody>
      <dsp:txXfrm>
        <a:off x="718958" y="1919109"/>
        <a:ext cx="6088001" cy="548276"/>
      </dsp:txXfrm>
    </dsp:sp>
    <dsp:sp modelId="{A965097E-32F1-4AB8-8C4E-2814A7596B2F}">
      <dsp:nvSpPr>
        <dsp:cNvPr id="0" name=""/>
        <dsp:cNvSpPr/>
      </dsp:nvSpPr>
      <dsp:spPr>
        <a:xfrm>
          <a:off x="376285" y="1850574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E7EDE-12A8-4114-A3F4-70F608BC1DC1}">
      <dsp:nvSpPr>
        <dsp:cNvPr id="0" name=""/>
        <dsp:cNvSpPr/>
      </dsp:nvSpPr>
      <dsp:spPr>
        <a:xfrm>
          <a:off x="404618" y="2741666"/>
          <a:ext cx="6402340" cy="548276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435194" tIns="68580" rIns="68580" bIns="68580" numCol="1" spcCol="1270" anchor="ctr" anchorCtr="0">
          <a:noAutofit/>
        </a:bodyPr>
        <a:lstStyle/>
        <a:p>
          <a:pPr marL="0" lvl="0" indent="0" algn="l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700" kern="1200" dirty="0"/>
            <a:t>Iron out features goals and deliverables</a:t>
          </a:r>
        </a:p>
      </dsp:txBody>
      <dsp:txXfrm>
        <a:off x="404618" y="2741666"/>
        <a:ext cx="6402340" cy="548276"/>
      </dsp:txXfrm>
    </dsp:sp>
    <dsp:sp modelId="{9E9D4451-3971-4659-8664-AB16D5099E23}">
      <dsp:nvSpPr>
        <dsp:cNvPr id="0" name=""/>
        <dsp:cNvSpPr/>
      </dsp:nvSpPr>
      <dsp:spPr>
        <a:xfrm>
          <a:off x="61946" y="2673131"/>
          <a:ext cx="685345" cy="685345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9/25/2025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jpe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9/25/2025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79520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9/25/2025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svg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Gym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Increment 1 Delivery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Smart Gym Tracker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1E17B-7F92-A078-B110-9C0DA5F03B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based gym metrics tracking application</a:t>
            </a:r>
          </a:p>
          <a:p>
            <a:r>
              <a:rPr lang="en-US" dirty="0"/>
              <a:t>User-friendly interface</a:t>
            </a:r>
          </a:p>
          <a:p>
            <a:r>
              <a:rPr lang="en-US" dirty="0"/>
              <a:t>Simple look, but powerful features</a:t>
            </a:r>
          </a:p>
          <a:p>
            <a:r>
              <a:rPr lang="en-US" dirty="0"/>
              <a:t>Personalized and tailored experience for each user's desires</a:t>
            </a:r>
          </a:p>
          <a:p>
            <a:r>
              <a:rPr lang="en-US" dirty="0"/>
              <a:t>Users can track:</a:t>
            </a:r>
          </a:p>
          <a:p>
            <a:pPr lvl="1"/>
            <a:r>
              <a:rPr lang="en-US" dirty="0"/>
              <a:t>Workouts</a:t>
            </a:r>
          </a:p>
          <a:p>
            <a:pPr lvl="1"/>
            <a:r>
              <a:rPr lang="en-US" dirty="0"/>
              <a:t>Biometrics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Goal progress</a:t>
            </a:r>
          </a:p>
        </p:txBody>
      </p:sp>
      <p:pic>
        <p:nvPicPr>
          <p:cNvPr id="8" name="Picture 7" descr="Person putting chalk on their hands">
            <a:extLst>
              <a:ext uri="{FF2B5EF4-FFF2-40B4-BE49-F238E27FC236}">
                <a16:creationId xmlns:a16="http://schemas.microsoft.com/office/drawing/2014/main" id="{6BE7E58E-00C0-292A-C82D-415D932D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90"/>
          <a:stretch>
            <a:fillRect/>
          </a:stretch>
        </p:blipFill>
        <p:spPr>
          <a:xfrm>
            <a:off x="581025" y="2472107"/>
            <a:ext cx="5435412" cy="3144098"/>
          </a:xfrm>
          <a:prstGeom prst="rect">
            <a:avLst/>
          </a:prstGeom>
        </p:spPr>
      </p:pic>
      <p:pic>
        <p:nvPicPr>
          <p:cNvPr id="10" name="Picture 9" descr="A stock chart with blue graphs">
            <a:extLst>
              <a:ext uri="{FF2B5EF4-FFF2-40B4-BE49-F238E27FC236}">
                <a16:creationId xmlns:a16="http://schemas.microsoft.com/office/drawing/2014/main" id="{5688CC10-8197-1C23-0313-6C39216E6B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2298" t="8202" b="17023"/>
          <a:stretch>
            <a:fillRect/>
          </a:stretch>
        </p:blipFill>
        <p:spPr>
          <a:xfrm>
            <a:off x="581025" y="2472106"/>
            <a:ext cx="5422392" cy="314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Delivery Goals for Increment 1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08517376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7" name="Graphic 6" descr="Checkmark with solid fill">
            <a:extLst>
              <a:ext uri="{FF2B5EF4-FFF2-40B4-BE49-F238E27FC236}">
                <a16:creationId xmlns:a16="http://schemas.microsoft.com/office/drawing/2014/main" id="{5BA4F19F-225C-FD65-05CC-14EB8088CC85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71" y="2289684"/>
            <a:ext cx="914400" cy="914400"/>
          </a:xfrm>
          <a:prstGeom prst="rect">
            <a:avLst/>
          </a:prstGeom>
        </p:spPr>
      </p:pic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BBD4F2B-B691-7E8E-E9AB-17E8522703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096925"/>
            <a:ext cx="914400" cy="914400"/>
          </a:xfrm>
          <a:prstGeom prst="rect">
            <a:avLst/>
          </a:prstGeom>
        </p:spPr>
      </p:pic>
      <p:pic>
        <p:nvPicPr>
          <p:cNvPr id="11" name="Graphic 10" descr="Checkmark with solid fill">
            <a:extLst>
              <a:ext uri="{FF2B5EF4-FFF2-40B4-BE49-F238E27FC236}">
                <a16:creationId xmlns:a16="http://schemas.microsoft.com/office/drawing/2014/main" id="{C27423B8-B60E-CF43-9E5F-E51482B8C6B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919009"/>
            <a:ext cx="914400" cy="914400"/>
          </a:xfrm>
          <a:prstGeom prst="rect">
            <a:avLst/>
          </a:prstGeom>
        </p:spPr>
      </p:pic>
      <p:pic>
        <p:nvPicPr>
          <p:cNvPr id="12" name="Graphic 11" descr="Checkmark with solid fill">
            <a:extLst>
              <a:ext uri="{FF2B5EF4-FFF2-40B4-BE49-F238E27FC236}">
                <a16:creationId xmlns:a16="http://schemas.microsoft.com/office/drawing/2014/main" id="{F3E17E4B-C171-85E5-1733-A68D10F4E98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19571" y="4771423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95C7-548A-C4E5-192C-2C30EFC1E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and changes On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83FC-CEC9-3AEC-440C-0DAAE79D4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Positive Updates:</a:t>
            </a:r>
            <a:endParaRPr lang="en-US" dirty="0"/>
          </a:p>
          <a:p>
            <a:r>
              <a:rPr lang="en-US" dirty="0"/>
              <a:t>On schedule for project features and releases</a:t>
            </a:r>
          </a:p>
          <a:p>
            <a:r>
              <a:rPr lang="en-US" dirty="0"/>
              <a:t>Documentation and future plans defined</a:t>
            </a:r>
          </a:p>
          <a:p>
            <a:r>
              <a:rPr lang="en-US" dirty="0"/>
              <a:t>Class library and core data requirements created</a:t>
            </a:r>
          </a:p>
          <a:p>
            <a:r>
              <a:rPr lang="en-US" dirty="0"/>
              <a:t>Frontend designs and pages are on track</a:t>
            </a:r>
          </a:p>
          <a:p>
            <a:r>
              <a:rPr lang="en-US" dirty="0"/>
              <a:t>Backend exists</a:t>
            </a:r>
          </a:p>
          <a:p>
            <a:r>
              <a:rPr lang="en-US" dirty="0"/>
              <a:t>Database schema created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14519-2BC7-7C02-60DB-00185078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Bugs:</a:t>
            </a:r>
          </a:p>
          <a:p>
            <a:r>
              <a:rPr lang="en-US" dirty="0"/>
              <a:t>No bugs at current time</a:t>
            </a:r>
          </a:p>
          <a:p>
            <a:pPr lvl="1"/>
            <a:r>
              <a:rPr lang="en-US" dirty="0"/>
              <a:t>All systems will build and run to current deliverable standards</a:t>
            </a:r>
          </a:p>
          <a:p>
            <a:pPr marL="0" indent="0">
              <a:buNone/>
            </a:pPr>
            <a:r>
              <a:rPr lang="en-US" b="1" dirty="0"/>
              <a:t>Blockers:</a:t>
            </a:r>
          </a:p>
          <a:p>
            <a:r>
              <a:rPr lang="en-US" dirty="0"/>
              <a:t>No cross-system communication</a:t>
            </a:r>
          </a:p>
          <a:p>
            <a:pPr lvl="1"/>
            <a:r>
              <a:rPr lang="en-US" dirty="0"/>
              <a:t>Makes testing of some functionality difficult</a:t>
            </a:r>
          </a:p>
          <a:p>
            <a:pPr lvl="1"/>
            <a:r>
              <a:rPr lang="en-US" dirty="0"/>
              <a:t>Planned to be implemented in Increment 2</a:t>
            </a:r>
          </a:p>
        </p:txBody>
      </p:sp>
    </p:spTree>
    <p:extLst>
      <p:ext uri="{BB962C8B-B14F-4D97-AF65-F5344CB8AC3E}">
        <p14:creationId xmlns:p14="http://schemas.microsoft.com/office/powerpoint/2010/main" val="226101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1971A-D6EC-A5DD-AAE3-BF77F6AEF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Frontend</a:t>
            </a:r>
          </a:p>
        </p:txBody>
      </p:sp>
      <p:pic>
        <p:nvPicPr>
          <p:cNvPr id="4" name="frontendvid">
            <a:hlinkClick r:id="" action="ppaction://media"/>
            <a:extLst>
              <a:ext uri="{FF2B5EF4-FFF2-40B4-BE49-F238E27FC236}">
                <a16:creationId xmlns:a16="http://schemas.microsoft.com/office/drawing/2014/main" id="{09A1E43F-7711-DE30-86C6-CEA4089DEE31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49719" y="1872582"/>
            <a:ext cx="7892562" cy="4866170"/>
          </a:xfrm>
        </p:spPr>
      </p:pic>
    </p:spTree>
    <p:extLst>
      <p:ext uri="{BB962C8B-B14F-4D97-AF65-F5344CB8AC3E}">
        <p14:creationId xmlns:p14="http://schemas.microsoft.com/office/powerpoint/2010/main" val="2883330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CB980-141E-C546-76C9-42FC78E57F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Deliverables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FB0A77-2D22-D7B3-BDA9-E376845E87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Increment 2 Release (11/7):</a:t>
            </a:r>
          </a:p>
          <a:p>
            <a:r>
              <a:rPr lang="en-US" dirty="0"/>
              <a:t>Get the frontend, backend, and database communicating</a:t>
            </a:r>
          </a:p>
          <a:p>
            <a:r>
              <a:rPr lang="en-US" dirty="0"/>
              <a:t>Users and Identity Management (IDM)</a:t>
            </a:r>
          </a:p>
          <a:p>
            <a:r>
              <a:rPr lang="en-US" dirty="0"/>
              <a:t>Login Screen</a:t>
            </a:r>
          </a:p>
          <a:p>
            <a:pPr lvl="1"/>
            <a:r>
              <a:rPr lang="en-US" dirty="0"/>
              <a:t>Create new user</a:t>
            </a:r>
          </a:p>
          <a:p>
            <a:pPr lvl="1"/>
            <a:r>
              <a:rPr lang="en-US" dirty="0"/>
              <a:t>Forgot my password</a:t>
            </a:r>
          </a:p>
          <a:p>
            <a:pPr lvl="1"/>
            <a:r>
              <a:rPr lang="en-US" dirty="0"/>
              <a:t>Populate user permissions and data upon login</a:t>
            </a:r>
          </a:p>
          <a:p>
            <a:r>
              <a:rPr lang="en-US" dirty="0"/>
              <a:t>Admin login</a:t>
            </a:r>
          </a:p>
          <a:p>
            <a:pPr lvl="1"/>
            <a:r>
              <a:rPr lang="en-US" dirty="0"/>
              <a:t>Admin specific pages</a:t>
            </a:r>
          </a:p>
          <a:p>
            <a:pPr lvl="1"/>
            <a:r>
              <a:rPr lang="en-US" dirty="0"/>
              <a:t>User Management Page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749F55-A520-25D7-000B-94BB9F9C2DE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b="1" dirty="0"/>
              <a:t>Increment 3 Release (12/12):</a:t>
            </a:r>
          </a:p>
          <a:p>
            <a:r>
              <a:rPr lang="en-US" dirty="0"/>
              <a:t>Trends of Data</a:t>
            </a:r>
          </a:p>
          <a:p>
            <a:pPr lvl="1"/>
            <a:r>
              <a:rPr lang="en-US" dirty="0"/>
              <a:t>See graphs of how data has changed over time</a:t>
            </a:r>
          </a:p>
          <a:p>
            <a:r>
              <a:rPr lang="en-US" dirty="0"/>
              <a:t>Notifications</a:t>
            </a:r>
          </a:p>
          <a:p>
            <a:pPr lvl="1"/>
            <a:r>
              <a:rPr lang="en-US" dirty="0"/>
              <a:t>Create user inbox dashboard messages to populate</a:t>
            </a:r>
          </a:p>
          <a:p>
            <a:r>
              <a:rPr lang="en-US" dirty="0"/>
              <a:t>Smart Tips and Suggestions</a:t>
            </a:r>
          </a:p>
          <a:p>
            <a:pPr lvl="1"/>
            <a:r>
              <a:rPr lang="en-US" dirty="0"/>
              <a:t>See goals and tips based off data trends</a:t>
            </a:r>
          </a:p>
          <a:p>
            <a:r>
              <a:rPr lang="en-US" dirty="0"/>
              <a:t>Milestone and Progress Tracking</a:t>
            </a:r>
          </a:p>
          <a:p>
            <a:pPr lvl="1"/>
            <a:r>
              <a:rPr lang="en-US" dirty="0"/>
              <a:t>Personalized goals creation</a:t>
            </a:r>
          </a:p>
          <a:p>
            <a:pPr lvl="1"/>
            <a:r>
              <a:rPr lang="en-US" dirty="0"/>
              <a:t>See progress over time towards these user created goals</a:t>
            </a:r>
          </a:p>
        </p:txBody>
      </p:sp>
    </p:spTree>
    <p:extLst>
      <p:ext uri="{BB962C8B-B14F-4D97-AF65-F5344CB8AC3E}">
        <p14:creationId xmlns:p14="http://schemas.microsoft.com/office/powerpoint/2010/main" val="968621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Questions?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pic>
        <p:nvPicPr>
          <p:cNvPr id="18" name="Picture 17" descr="Pen pointing to a graph on a screen">
            <a:extLst>
              <a:ext uri="{FF2B5EF4-FFF2-40B4-BE49-F238E27FC236}">
                <a16:creationId xmlns:a16="http://schemas.microsoft.com/office/drawing/2014/main" id="{12618CB4-BE65-6A48-B9FC-72B7E11A136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6944" r="5211"/>
          <a:stretch>
            <a:fillRect/>
          </a:stretch>
        </p:blipFill>
        <p:spPr>
          <a:xfrm>
            <a:off x="446534" y="713664"/>
            <a:ext cx="748212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85</TotalTime>
  <Words>251</Words>
  <Application>Microsoft Office PowerPoint</Application>
  <PresentationFormat>Widescreen</PresentationFormat>
  <Paragraphs>60</Paragraphs>
  <Slides>7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Gill Sans MT</vt:lpstr>
      <vt:lpstr>Wingdings 2</vt:lpstr>
      <vt:lpstr>Custom</vt:lpstr>
      <vt:lpstr>Smart Gym Tracker</vt:lpstr>
      <vt:lpstr>What is Smart Gym Tracker</vt:lpstr>
      <vt:lpstr>Delivery Goals for Increment 1</vt:lpstr>
      <vt:lpstr>Updates and changes On Project Goals</vt:lpstr>
      <vt:lpstr>Demo - Frontend</vt:lpstr>
      <vt:lpstr>Future Deliverables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Cegala</dc:creator>
  <cp:lastModifiedBy>Matthew Cegala</cp:lastModifiedBy>
  <cp:revision>7</cp:revision>
  <dcterms:created xsi:type="dcterms:W3CDTF">2025-09-25T15:11:34Z</dcterms:created>
  <dcterms:modified xsi:type="dcterms:W3CDTF">2025-09-25T16:36:54Z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